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503" r:id="rId4"/>
    <p:sldId id="504" r:id="rId5"/>
    <p:sldId id="501" r:id="rId6"/>
    <p:sldId id="502" r:id="rId7"/>
    <p:sldId id="505" r:id="rId8"/>
    <p:sldId id="500" r:id="rId9"/>
    <p:sldId id="506" r:id="rId10"/>
    <p:sldId id="507" r:id="rId11"/>
    <p:sldId id="514" r:id="rId12"/>
    <p:sldId id="508" r:id="rId13"/>
    <p:sldId id="509" r:id="rId14"/>
    <p:sldId id="510" r:id="rId15"/>
    <p:sldId id="511" r:id="rId16"/>
    <p:sldId id="512" r:id="rId17"/>
    <p:sldId id="513" r:id="rId1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B96D4C-B00E-4AB4-819F-37AA584B34C8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C78CC2-A8FD-4446-8F52-51D27F1DA2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831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https://link.springer.com/book/10.1007/978-3-032-03918-7</a:t>
            </a:r>
          </a:p>
          <a:p>
            <a:r>
              <a:rPr kumimoji="1" lang="en-US" altLang="ja-JP" dirty="0"/>
              <a:t>https://link.springer.com/book/10.1007/978-3-032-03921-7</a:t>
            </a:r>
          </a:p>
          <a:p>
            <a:r>
              <a:rPr kumimoji="1" lang="en-US" altLang="ja-JP" dirty="0"/>
              <a:t>https://link.springer.com/book/10.1007/978-3-032-03924-8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41A8F-8FCA-4B74-8117-8AD58E73107D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654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4DEF6-EF32-3E78-FF16-357C43396C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10C04-FE9F-063D-71B9-D756692C5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A1C5C-A109-4889-88C8-0DEB766B1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0072E-D262-9A54-147A-8EAED99F2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51065-4752-7782-E5EE-81605CC3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185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1828A-3996-A117-2F9C-F22A6A28A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06FE4B-B2AA-3526-610B-8207F4DAE4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10ECC-43E0-9F39-1086-251363C3C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854C3-D5A8-49A7-3BC3-36E399D58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8458D-A0FE-4E3C-F553-727F5E19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9974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C365EA-DB2E-462B-87DA-A2A961CBDB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0D6C4D-ECE1-B5F2-DB6E-F05BACD33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BB1A9-F7D7-0998-C788-FA78B991B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37E9B-4000-0901-D5F5-15614C008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13137-AE8A-AC6D-6E8E-B7F95DC28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0039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60130-1565-7FF7-AC68-C8D17B6CD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CBFFF-61B6-1413-9476-BAEDF5D2F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96409-F996-180C-3B9A-DC4BA61A7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A1F46-DBE4-5EDA-B930-99751CDC7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9238E-39D5-2ED6-3FBF-152536700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8997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3DBD-E357-2519-18F8-C53F12D18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227F0-67D1-FEB8-B7AA-2149DF1E0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3D3A5-EF5F-1F3E-9F55-CFBF8701B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7AB78-28EA-2227-F901-473F928E7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F28CC-74B3-9C36-B7B5-187F3B63A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850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95D3D-3D8C-6AF5-2BB0-4E09F0996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7F350-0BED-AB29-292C-3B1871DEFC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56C752-2935-EC7F-628B-34475E298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759C64-3143-6B1F-83C8-D68927444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2DCC32-4285-BC1C-4534-F029A2B0F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47D65-D123-C6F9-E84C-163E92BB3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831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AF62D-265E-F0D7-1672-3AF35924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ADD81-976D-AF42-EB25-E25858C5D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A730D-1965-1F5E-8AAB-6C887C341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204CA4-C95C-ADFA-AAEA-232F074C7A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63E342-ADA1-2CCF-F0FB-5D51A3F76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452D8-72D1-0D67-C76E-47E92280F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EC060C-7592-1DBF-2C5F-EEDDC4AD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E8ECB2-D048-B22D-BDC1-4D15EB2E0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1698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F984A-78B2-2FEC-9AB8-BD742CC0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E0FF5D-E782-6861-EF1B-113667C4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60740-A3FF-E4A6-61A2-4A31010FD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514390-9AC5-BB1E-EC1E-8C18FCF6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2097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42ABEC-5901-7556-437E-919005074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9336C8-0209-E466-7C72-D54E44400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A9C26-EF8A-93B1-71DE-64D3D5E5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1549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5A33-0947-034C-970F-12C336852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2A353-E548-255E-BDC7-1E813FB82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1EC461-A1AE-41FA-6357-74B593AE8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71ACA-85C6-4477-EB0F-1F5243F6E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A8062-F794-66C9-988B-421A5536B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B4C21-C3D6-6381-B13D-446C4B30E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2871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E159D-7A9A-C56C-1722-A92E7484C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A5272A-CAB6-1A4C-B05D-228EADF39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603EF9-8810-0AA4-15F4-0F5491474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6C15E5-5B7C-875C-3631-3D28FEB36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2F10A-9801-A936-57B3-D52F502C2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19D2AF-9390-A6E7-37DA-0ECD1443A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83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117DFD-2F57-3DD3-ED72-A47907E82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F53A4-61A9-3279-5760-34F299BE9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C0CAE-39EE-35FF-50DF-2221281AF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A2DDBE-B59D-4082-979F-4FF85F222B1C}" type="datetimeFigureOut">
              <a:rPr kumimoji="1" lang="ja-JP" altLang="en-US" smtClean="0"/>
              <a:t>2025/10/22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805DD-2C02-BBF4-0991-5D4E41C3D9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E01EE-ED91-BF32-6FD2-5F603ABE4F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D9050C-0F76-4FEF-8D3A-6C807E6D8F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583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E17B5-561A-94BA-681E-321B5A916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164D1-3E7D-5AC2-C104-82BC5AA58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516F4E83-3683-3FE8-5412-8018E3631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33" y="120580"/>
            <a:ext cx="8217615" cy="6157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04D560C-D17A-8F5B-AC98-DA975B425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3005" y="1935233"/>
            <a:ext cx="3444770" cy="345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524D8A-BAFC-B7A4-399F-E8C1BD505872}"/>
              </a:ext>
            </a:extLst>
          </p:cNvPr>
          <p:cNvSpPr txBox="1"/>
          <p:nvPr/>
        </p:nvSpPr>
        <p:spPr>
          <a:xfrm>
            <a:off x="2823228" y="6385326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https://www.kyotoprize.org/en/lectures/2025</a:t>
            </a:r>
          </a:p>
        </p:txBody>
      </p:sp>
    </p:spTree>
    <p:extLst>
      <p:ext uri="{BB962C8B-B14F-4D97-AF65-F5344CB8AC3E}">
        <p14:creationId xmlns:p14="http://schemas.microsoft.com/office/powerpoint/2010/main" val="892235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ED326-9346-01C9-F47E-A78D017B0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5" y="404294"/>
            <a:ext cx="11776788" cy="60494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ja-JP" dirty="0"/>
              <a:t>Geometric Learning and Differential Invariants on Homogeneous Spaces</a:t>
            </a:r>
            <a:br>
              <a:rPr lang="en-US" altLang="ja-JP" dirty="0"/>
            </a:br>
            <a:r>
              <a:rPr lang="en-US" altLang="ja-JP" dirty="0"/>
              <a:t>Statistical Manifolds and Hessian information geometry</a:t>
            </a:r>
            <a:br>
              <a:rPr lang="en-US" altLang="ja-JP" dirty="0"/>
            </a:br>
            <a:r>
              <a:rPr lang="en-US" altLang="ja-JP" dirty="0"/>
              <a:t>Applied Geometry-Informed Machine Learning</a:t>
            </a:r>
            <a:br>
              <a:rPr lang="en-US" altLang="ja-JP" dirty="0"/>
            </a:br>
            <a:r>
              <a:rPr lang="en-US" altLang="ja-JP" dirty="0"/>
              <a:t>Geometric Green Learning on Groups and Quotient Spaces</a:t>
            </a:r>
            <a:br>
              <a:rPr lang="en-US" altLang="ja-JP" dirty="0"/>
            </a:br>
            <a:r>
              <a:rPr lang="en-US" altLang="ja-JP" dirty="0"/>
              <a:t>Divergences in Statistics and Machine Learning</a:t>
            </a:r>
            <a:br>
              <a:rPr lang="en-US" altLang="ja-JP" dirty="0"/>
            </a:br>
            <a:r>
              <a:rPr lang="en-US" altLang="ja-JP" dirty="0"/>
              <a:t>Geometric Statistics</a:t>
            </a:r>
            <a:br>
              <a:rPr lang="en-US" altLang="ja-JP" dirty="0"/>
            </a:br>
            <a:r>
              <a:rPr lang="en-US" altLang="ja-JP" dirty="0"/>
              <a:t>Computational Information Geometry and Divergences</a:t>
            </a:r>
            <a:br>
              <a:rPr lang="en-US" altLang="ja-JP" dirty="0"/>
            </a:br>
            <a:r>
              <a:rPr lang="en-US" altLang="ja-JP" dirty="0"/>
              <a:t>Geometric Methods in Thermodynamics</a:t>
            </a:r>
            <a:br>
              <a:rPr lang="en-US" altLang="ja-JP" dirty="0"/>
            </a:br>
            <a:r>
              <a:rPr lang="en-US" altLang="ja-JP" dirty="0"/>
              <a:t>Classical &amp; Quantum Information, Geometry and Topology</a:t>
            </a:r>
            <a:br>
              <a:rPr lang="en-US" altLang="ja-JP" dirty="0"/>
            </a:br>
            <a:r>
              <a:rPr lang="en-US" altLang="ja-JP" dirty="0"/>
              <a:t>Geometric Mechanics</a:t>
            </a:r>
            <a:br>
              <a:rPr lang="en-US" altLang="ja-JP" dirty="0"/>
            </a:br>
            <a:r>
              <a:rPr lang="en-US" altLang="ja-JP" dirty="0"/>
              <a:t>Stochastic Geometric Dynamics</a:t>
            </a:r>
            <a:br>
              <a:rPr lang="en-US" altLang="ja-JP" dirty="0"/>
            </a:br>
            <a:r>
              <a:rPr lang="en-US" altLang="ja-JP" dirty="0"/>
              <a:t>New trends in Nonholonomic Systems</a:t>
            </a:r>
            <a:br>
              <a:rPr lang="en-US" altLang="ja-JP" dirty="0"/>
            </a:br>
            <a:r>
              <a:rPr lang="en-US" altLang="ja-JP" dirty="0"/>
              <a:t>Learning of Dynamic Processes</a:t>
            </a:r>
            <a:br>
              <a:rPr lang="en-US" altLang="ja-JP" dirty="0"/>
            </a:br>
            <a:r>
              <a:rPr lang="en-US" altLang="ja-JP" dirty="0"/>
              <a:t>Optimization and learning on manifolds</a:t>
            </a:r>
            <a:br>
              <a:rPr lang="en-US" altLang="ja-JP" dirty="0"/>
            </a:br>
            <a:r>
              <a:rPr lang="en-US" altLang="ja-JP" dirty="0" err="1"/>
              <a:t>Neurogeometry</a:t>
            </a:r>
            <a:br>
              <a:rPr lang="en-US" altLang="ja-JP" dirty="0"/>
            </a:br>
            <a:r>
              <a:rPr lang="en-US" altLang="ja-JP" dirty="0"/>
              <a:t>Lie Group in Learning Distributions &amp; in Filters</a:t>
            </a:r>
            <a:br>
              <a:rPr lang="en-US" altLang="ja-JP" dirty="0"/>
            </a:br>
            <a:r>
              <a:rPr lang="en-US" altLang="ja-JP" dirty="0"/>
              <a:t>A geometric approach to differential equations</a:t>
            </a:r>
            <a:br>
              <a:rPr lang="en-US" altLang="ja-JP" dirty="0"/>
            </a:br>
            <a:r>
              <a:rPr lang="en-US" altLang="ja-JP" dirty="0"/>
              <a:t>Information Geometry, </a:t>
            </a:r>
            <a:r>
              <a:rPr lang="en-US" altLang="ja-JP" dirty="0" err="1"/>
              <a:t>Delzant</a:t>
            </a:r>
            <a:r>
              <a:rPr lang="en-US" altLang="ja-JP" dirty="0"/>
              <a:t> Toric Manifold &amp; Integrable System</a:t>
            </a:r>
            <a:endParaRPr kumimoji="1"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734581-01A7-3BC5-3ED9-F1624CF9A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1323" y="3686823"/>
            <a:ext cx="2584580" cy="1325563"/>
          </a:xfrm>
        </p:spPr>
        <p:txBody>
          <a:bodyPr/>
          <a:lstStyle/>
          <a:p>
            <a:pPr algn="ctr"/>
            <a:r>
              <a:rPr kumimoji="1" lang="en-US" altLang="ja-JP" dirty="0"/>
              <a:t>Topics of GSI’25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1129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B3D79-6921-CD98-3D6D-FBD92161D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Content Placeholder 6" descr="A close up of words&#10;&#10;AI-generated content may be incorrect.">
            <a:extLst>
              <a:ext uri="{FF2B5EF4-FFF2-40B4-BE49-F238E27FC236}">
                <a16:creationId xmlns:a16="http://schemas.microsoft.com/office/drawing/2014/main" id="{33A865CD-5458-22B8-02C2-CFE17E6783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213" y="169047"/>
            <a:ext cx="6519906" cy="6519906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576EAAC-9105-E3A8-3A97-712E41559BF7}"/>
              </a:ext>
            </a:extLst>
          </p:cNvPr>
          <p:cNvSpPr txBox="1">
            <a:spLocks/>
          </p:cNvSpPr>
          <p:nvPr/>
        </p:nvSpPr>
        <p:spPr>
          <a:xfrm>
            <a:off x="9181323" y="3686823"/>
            <a:ext cx="25845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/>
              <a:t>Topics of GSI’25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50130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17A8D-14B8-31CC-5073-008DCA8C5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6" y="174107"/>
            <a:ext cx="12081588" cy="668389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ja-JP" dirty="0"/>
              <a:t>Geometric Green Learning</a:t>
            </a:r>
            <a:br>
              <a:rPr lang="en-US" altLang="ja-JP" dirty="0"/>
            </a:br>
            <a:r>
              <a:rPr lang="en-US" altLang="ja-JP" dirty="0" err="1"/>
              <a:t>Neurogeometry</a:t>
            </a:r>
            <a:r>
              <a:rPr lang="en-US" altLang="ja-JP" dirty="0"/>
              <a:t> Meets Geometric Deep Learning</a:t>
            </a:r>
            <a:br>
              <a:rPr lang="en-US" altLang="ja-JP" dirty="0"/>
            </a:br>
            <a:r>
              <a:rPr lang="en-US" altLang="ja-JP" dirty="0"/>
              <a:t>Divergences in Statistics</a:t>
            </a:r>
            <a:br>
              <a:rPr lang="en-US" altLang="ja-JP" dirty="0"/>
            </a:br>
            <a:r>
              <a:rPr lang="en-US" altLang="ja-JP" dirty="0"/>
              <a:t>Computational Information Geometry and Divergences</a:t>
            </a:r>
            <a:br>
              <a:rPr lang="en-US" altLang="ja-JP" dirty="0"/>
            </a:br>
            <a:r>
              <a:rPr lang="en-US" altLang="ja-JP" dirty="0"/>
              <a:t>Statistical Manifolds and Hessian Information Geometry</a:t>
            </a:r>
            <a:br>
              <a:rPr lang="en-US" altLang="ja-JP" dirty="0"/>
            </a:br>
            <a:r>
              <a:rPr lang="en-US" altLang="ja-JP" dirty="0"/>
              <a:t>Statistics, Information and Topology</a:t>
            </a:r>
            <a:br>
              <a:rPr lang="en-US" altLang="ja-JP" dirty="0"/>
            </a:br>
            <a:r>
              <a:rPr lang="en-US" altLang="ja-JP" dirty="0"/>
              <a:t>Information Theory and Statistics</a:t>
            </a:r>
            <a:br>
              <a:rPr lang="en-US" altLang="ja-JP" dirty="0"/>
            </a:br>
            <a:r>
              <a:rPr lang="en-US" altLang="ja-JP" dirty="0"/>
              <a:t>Statistical Shape Analysis and more Non-Euclidean Statistics</a:t>
            </a:r>
            <a:br>
              <a:rPr lang="en-US" altLang="ja-JP" dirty="0"/>
            </a:br>
            <a:r>
              <a:rPr lang="en-US" altLang="ja-JP" dirty="0"/>
              <a:t>Probability and Statistics on Manifolds</a:t>
            </a:r>
            <a:br>
              <a:rPr lang="en-US" altLang="ja-JP" dirty="0"/>
            </a:br>
            <a:r>
              <a:rPr lang="en-US" altLang="ja-JP" dirty="0"/>
              <a:t>Computing Geometry and Algebraic Statistics</a:t>
            </a:r>
            <a:br>
              <a:rPr lang="en-US" altLang="ja-JP" dirty="0"/>
            </a:br>
            <a:r>
              <a:rPr lang="en-US" altLang="ja-JP" dirty="0"/>
              <a:t>Geometric and Analytical Aspects of Quantization and Non-Commutative Harmonic Analysis on Lie Groups</a:t>
            </a:r>
            <a:br>
              <a:rPr lang="en-US" altLang="ja-JP" dirty="0"/>
            </a:br>
            <a:r>
              <a:rPr lang="en-US" altLang="ja-JP" dirty="0"/>
              <a:t>Deep Learning: Methods, Analysis and Applications to Mechanical Systems</a:t>
            </a:r>
            <a:br>
              <a:rPr lang="en-US" altLang="ja-JP" dirty="0"/>
            </a:br>
            <a:r>
              <a:rPr lang="en-US" altLang="ja-JP" dirty="0"/>
              <a:t>Stochastic Geometric Mechanics</a:t>
            </a:r>
            <a:br>
              <a:rPr lang="en-US" altLang="ja-JP" dirty="0"/>
            </a:br>
            <a:r>
              <a:rPr lang="en-US" altLang="ja-JP" dirty="0"/>
              <a:t>Geometric Mechanics</a:t>
            </a:r>
            <a:br>
              <a:rPr lang="en-US" altLang="ja-JP" dirty="0"/>
            </a:br>
            <a:r>
              <a:rPr lang="en-US" altLang="ja-JP" dirty="0"/>
              <a:t>New trends in Nonholonomic Systems</a:t>
            </a:r>
            <a:br>
              <a:rPr lang="en-US" altLang="ja-JP" dirty="0"/>
            </a:br>
            <a:r>
              <a:rPr lang="en-US" altLang="ja-JP" dirty="0"/>
              <a:t>Geometry, Learning Dynamics and Thermodynamics</a:t>
            </a:r>
            <a:br>
              <a:rPr lang="en-US" altLang="ja-JP" dirty="0"/>
            </a:br>
            <a:r>
              <a:rPr lang="en-US" altLang="ja-JP" dirty="0" err="1"/>
              <a:t>Symplectic</a:t>
            </a:r>
            <a:r>
              <a:rPr lang="en-US" altLang="ja-JP" dirty="0"/>
              <a:t> Structures of Heat and Information Geometry</a:t>
            </a:r>
            <a:br>
              <a:rPr lang="en-US" altLang="ja-JP" dirty="0"/>
            </a:br>
            <a:r>
              <a:rPr lang="en-US" altLang="ja-JP" dirty="0"/>
              <a:t>Geometric Methods in Mechanics and Thermodynamics</a:t>
            </a:r>
            <a:br>
              <a:rPr lang="en-US" altLang="ja-JP" dirty="0"/>
            </a:br>
            <a:r>
              <a:rPr lang="en-US" altLang="ja-JP" dirty="0"/>
              <a:t>Fluid Mechanics and Symmetry</a:t>
            </a:r>
            <a:br>
              <a:rPr lang="en-US" altLang="ja-JP" dirty="0"/>
            </a:br>
            <a:r>
              <a:rPr lang="en-US" altLang="ja-JP" dirty="0"/>
              <a:t>Learning of Dynamic Processes</a:t>
            </a:r>
            <a:br>
              <a:rPr lang="en-US" altLang="ja-JP" dirty="0"/>
            </a:br>
            <a:r>
              <a:rPr lang="en-US" altLang="ja-JP" dirty="0"/>
              <a:t>The Geometry of Quantum States</a:t>
            </a:r>
            <a:br>
              <a:rPr lang="en-US" altLang="ja-JP" dirty="0"/>
            </a:br>
            <a:r>
              <a:rPr lang="en-US" altLang="ja-JP" dirty="0"/>
              <a:t>Integrable Systems and Information Geometry (From Classical to Quantum)</a:t>
            </a:r>
            <a:br>
              <a:rPr lang="en-US" altLang="ja-JP" dirty="0"/>
            </a:br>
            <a:r>
              <a:rPr lang="en-US" altLang="ja-JP" dirty="0" err="1"/>
              <a:t>Neurogeometry</a:t>
            </a:r>
            <a:br>
              <a:rPr lang="en-US" altLang="ja-JP" dirty="0"/>
            </a:br>
            <a:r>
              <a:rPr lang="en-US" altLang="ja-JP" dirty="0"/>
              <a:t>Bio-Molecular Structure Determination by Geometric Approaches</a:t>
            </a:r>
            <a:br>
              <a:rPr lang="en-US" altLang="ja-JP" dirty="0"/>
            </a:br>
            <a:r>
              <a:rPr lang="en-US" altLang="ja-JP" dirty="0"/>
              <a:t>Geometric Features Extraction in Medical Imaging</a:t>
            </a:r>
            <a:br>
              <a:rPr lang="en-US" altLang="ja-JP" dirty="0"/>
            </a:br>
            <a:r>
              <a:rPr lang="en-US" altLang="ja-JP" dirty="0"/>
              <a:t>Applied Geometric Learning</a:t>
            </a:r>
            <a:endParaRPr kumimoji="1" lang="ja-JP" alt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D41D71B-EA22-956C-6D93-A26FDC575A98}"/>
              </a:ext>
            </a:extLst>
          </p:cNvPr>
          <p:cNvSpPr txBox="1">
            <a:spLocks/>
          </p:cNvSpPr>
          <p:nvPr/>
        </p:nvSpPr>
        <p:spPr>
          <a:xfrm>
            <a:off x="9315061" y="3516053"/>
            <a:ext cx="25845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dirty="0"/>
              <a:t>Topics of GSI’23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444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B0AFFB-FC6A-5212-67EA-26674AC15B15}"/>
              </a:ext>
            </a:extLst>
          </p:cNvPr>
          <p:cNvSpPr txBox="1"/>
          <p:nvPr/>
        </p:nvSpPr>
        <p:spPr>
          <a:xfrm>
            <a:off x="426875" y="335845"/>
            <a:ext cx="9892781" cy="6270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Probability and Statistics on Riemannian Manifolds</a:t>
            </a:r>
            <a:br>
              <a:rPr lang="en-US" altLang="ja-JP" dirty="0"/>
            </a:br>
            <a:r>
              <a:rPr lang="en-US" altLang="ja-JP" dirty="0"/>
              <a:t>Shapes Spaces</a:t>
            </a:r>
            <a:br>
              <a:rPr lang="en-US" altLang="ja-JP" dirty="0"/>
            </a:br>
            <a:r>
              <a:rPr lang="en-US" altLang="ja-JP" dirty="0"/>
              <a:t>Geometric and Structure Preserving </a:t>
            </a:r>
            <a:r>
              <a:rPr lang="en-US" altLang="ja-JP" dirty="0" err="1"/>
              <a:t>Discretizations</a:t>
            </a:r>
            <a:br>
              <a:rPr lang="en-US" altLang="ja-JP" dirty="0"/>
            </a:br>
            <a:r>
              <a:rPr lang="en-US" altLang="ja-JP" dirty="0"/>
              <a:t>Lie Group Machine Learning</a:t>
            </a:r>
            <a:br>
              <a:rPr lang="en-US" altLang="ja-JP" dirty="0"/>
            </a:br>
            <a:r>
              <a:rPr lang="en-US" altLang="ja-JP" dirty="0"/>
              <a:t>Harmonic Analysis on Lie Groups</a:t>
            </a:r>
            <a:br>
              <a:rPr lang="en-US" altLang="ja-JP" dirty="0"/>
            </a:br>
            <a:r>
              <a:rPr lang="en-US" altLang="ja-JP" dirty="0"/>
              <a:t>Geometric Mechanics</a:t>
            </a:r>
            <a:br>
              <a:rPr lang="en-US" altLang="ja-JP" dirty="0"/>
            </a:br>
            <a:r>
              <a:rPr lang="en-US" altLang="ja-JP" dirty="0"/>
              <a:t>Sub-Riemannian Geometry and </a:t>
            </a:r>
            <a:r>
              <a:rPr lang="en-US" altLang="ja-JP" dirty="0" err="1"/>
              <a:t>Neuromathematics</a:t>
            </a:r>
            <a:br>
              <a:rPr lang="en-US" altLang="ja-JP" dirty="0"/>
            </a:br>
            <a:r>
              <a:rPr lang="en-US" altLang="ja-JP" dirty="0"/>
              <a:t>Statistical Manifold and Hessian Information Geometry</a:t>
            </a:r>
            <a:br>
              <a:rPr lang="en-US" altLang="ja-JP" dirty="0"/>
            </a:br>
            <a:r>
              <a:rPr lang="en-US" altLang="ja-JP" dirty="0"/>
              <a:t>Information Geometry in Physics</a:t>
            </a:r>
            <a:br>
              <a:rPr lang="en-US" altLang="ja-JP" dirty="0"/>
            </a:br>
            <a:r>
              <a:rPr lang="en-US" altLang="ja-JP" dirty="0"/>
              <a:t>Geometric and </a:t>
            </a:r>
            <a:r>
              <a:rPr lang="en-US" altLang="ja-JP" dirty="0" err="1"/>
              <a:t>Symplectic</a:t>
            </a:r>
            <a:r>
              <a:rPr lang="en-US" altLang="ja-JP" dirty="0"/>
              <a:t> Methods for Hydrodynamical Models</a:t>
            </a:r>
            <a:br>
              <a:rPr lang="en-US" altLang="ja-JP" dirty="0"/>
            </a:br>
            <a:r>
              <a:rPr lang="en-US" altLang="ja-JP" dirty="0"/>
              <a:t>Geometry of Quantum States</a:t>
            </a:r>
            <a:br>
              <a:rPr lang="en-US" altLang="ja-JP" dirty="0"/>
            </a:br>
            <a:r>
              <a:rPr lang="en-US" altLang="ja-JP" dirty="0"/>
              <a:t>Deformed Entropy, Cross-Entropy, and Relative Entropy</a:t>
            </a:r>
            <a:br>
              <a:rPr lang="en-US" altLang="ja-JP" dirty="0"/>
            </a:br>
            <a:r>
              <a:rPr lang="en-US" altLang="ja-JP" dirty="0"/>
              <a:t>Geometric Structures in Thermodynamics and Statistical Physics</a:t>
            </a:r>
            <a:br>
              <a:rPr lang="en-US" altLang="ja-JP" dirty="0"/>
            </a:br>
            <a:r>
              <a:rPr lang="en-US" altLang="ja-JP" dirty="0"/>
              <a:t>Geometric Deep Learning</a:t>
            </a:r>
            <a:br>
              <a:rPr lang="en-US" altLang="ja-JP" dirty="0"/>
            </a:br>
            <a:r>
              <a:rPr lang="en-US" altLang="ja-JP" dirty="0"/>
              <a:t>Computational Information Geometry 1</a:t>
            </a:r>
            <a:br>
              <a:rPr lang="en-US" altLang="ja-JP" dirty="0"/>
            </a:br>
            <a:r>
              <a:rPr lang="en-US" altLang="ja-JP" dirty="0"/>
              <a:t>Computational Information Geometry 2</a:t>
            </a:r>
            <a:br>
              <a:rPr lang="en-US" altLang="ja-JP" dirty="0"/>
            </a:br>
            <a:r>
              <a:rPr lang="en-US" altLang="ja-JP" dirty="0"/>
              <a:t>Optimal Transport and Learning</a:t>
            </a:r>
            <a:br>
              <a:rPr lang="en-US" altLang="ja-JP" dirty="0"/>
            </a:br>
            <a:r>
              <a:rPr lang="en-US" altLang="ja-JP" dirty="0"/>
              <a:t>Statistics, Information, and Topology</a:t>
            </a:r>
            <a:br>
              <a:rPr lang="en-US" altLang="ja-JP" dirty="0"/>
            </a:br>
            <a:r>
              <a:rPr lang="en-US" altLang="ja-JP" dirty="0"/>
              <a:t>Topological and Geometrical Structures in Neurosciences</a:t>
            </a:r>
            <a:br>
              <a:rPr lang="en-US" altLang="ja-JP" dirty="0"/>
            </a:br>
            <a:r>
              <a:rPr lang="en-US" altLang="ja-JP" dirty="0"/>
              <a:t>Manifolds and Optimization</a:t>
            </a:r>
            <a:br>
              <a:rPr lang="en-US" altLang="ja-JP" dirty="0"/>
            </a:br>
            <a:r>
              <a:rPr lang="en-US" altLang="ja-JP" dirty="0"/>
              <a:t>Divergence Statistics</a:t>
            </a:r>
            <a:br>
              <a:rPr lang="en-US" altLang="ja-JP" dirty="0"/>
            </a:br>
            <a:r>
              <a:rPr lang="en-US" altLang="ja-JP" dirty="0"/>
              <a:t>Transport Information Geometry</a:t>
            </a:r>
            <a:endParaRPr lang="ja-JP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A9A65B6-31DC-49E3-FF72-EB49DCFB8DBE}"/>
              </a:ext>
            </a:extLst>
          </p:cNvPr>
          <p:cNvSpPr txBox="1">
            <a:spLocks/>
          </p:cNvSpPr>
          <p:nvPr/>
        </p:nvSpPr>
        <p:spPr>
          <a:xfrm>
            <a:off x="9333723" y="3839223"/>
            <a:ext cx="25845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dirty="0"/>
              <a:t>Topics of GSI’21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68517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72AEC7-2730-54B7-82AB-D35DF71075A0}"/>
              </a:ext>
            </a:extLst>
          </p:cNvPr>
          <p:cNvSpPr txBox="1"/>
          <p:nvPr/>
        </p:nvSpPr>
        <p:spPr>
          <a:xfrm>
            <a:off x="352231" y="853980"/>
            <a:ext cx="10359313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Probability on Riemannian Manifolds </a:t>
            </a:r>
          </a:p>
          <a:p>
            <a:r>
              <a:rPr lang="ja-JP" altLang="en-US" dirty="0"/>
              <a:t>Optimization on Manifold  </a:t>
            </a:r>
          </a:p>
          <a:p>
            <a:r>
              <a:rPr lang="ja-JP" altLang="en-US" dirty="0"/>
              <a:t>Shape Space  </a:t>
            </a:r>
          </a:p>
          <a:p>
            <a:r>
              <a:rPr lang="ja-JP" altLang="en-US" dirty="0"/>
              <a:t>Statistics on Non-linear Data  </a:t>
            </a:r>
          </a:p>
          <a:p>
            <a:r>
              <a:rPr lang="ja-JP" altLang="en-US" dirty="0"/>
              <a:t>Lie Group Machine Learning  </a:t>
            </a:r>
          </a:p>
          <a:p>
            <a:r>
              <a:rPr lang="ja-JP" altLang="en-US" dirty="0"/>
              <a:t>Statistical Manifold and Hessian Information Geometry </a:t>
            </a:r>
          </a:p>
          <a:p>
            <a:r>
              <a:rPr lang="ja-JP" altLang="en-US" dirty="0"/>
              <a:t>Monotone Embedding and Affine Immersion of Probability Models</a:t>
            </a:r>
          </a:p>
          <a:p>
            <a:r>
              <a:rPr lang="ja-JP" altLang="en-US" dirty="0"/>
              <a:t>Non-parametric Information Geometry  </a:t>
            </a:r>
          </a:p>
          <a:p>
            <a:r>
              <a:rPr lang="ja-JP" altLang="en-US" dirty="0"/>
              <a:t>Divergence Geometry  </a:t>
            </a:r>
          </a:p>
          <a:p>
            <a:r>
              <a:rPr lang="ja-JP" altLang="en-US" dirty="0"/>
              <a:t>Computational Information Geometry </a:t>
            </a:r>
          </a:p>
          <a:p>
            <a:r>
              <a:rPr lang="ja-JP" altLang="en-US" dirty="0"/>
              <a:t>Wasserstein Information Geometry/Optimal Transport </a:t>
            </a:r>
          </a:p>
          <a:p>
            <a:r>
              <a:rPr lang="ja-JP" altLang="en-US" dirty="0"/>
              <a:t>Geometric Structures in Thermodynamics and Statistical Physics </a:t>
            </a:r>
          </a:p>
          <a:p>
            <a:r>
              <a:rPr lang="ja-JP" altLang="en-US" dirty="0"/>
              <a:t>Geometric and Structure-Preserving Discretizations  </a:t>
            </a:r>
          </a:p>
          <a:p>
            <a:r>
              <a:rPr lang="ja-JP" altLang="en-US" dirty="0"/>
              <a:t>Geometry of Quantum States </a:t>
            </a:r>
          </a:p>
          <a:p>
            <a:r>
              <a:rPr lang="ja-JP" altLang="en-US" dirty="0"/>
              <a:t>Geometry of Tensor-Valued Data </a:t>
            </a:r>
          </a:p>
          <a:p>
            <a:r>
              <a:rPr lang="ja-JP" altLang="en-US" dirty="0"/>
              <a:t>Geometric Mechanics </a:t>
            </a:r>
          </a:p>
          <a:p>
            <a:r>
              <a:rPr lang="ja-JP" altLang="en-US" dirty="0"/>
              <a:t>Geometric Science of Information Libraries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3934D0A-C87E-99AA-4131-13856B8FE702}"/>
              </a:ext>
            </a:extLst>
          </p:cNvPr>
          <p:cNvSpPr txBox="1">
            <a:spLocks/>
          </p:cNvSpPr>
          <p:nvPr/>
        </p:nvSpPr>
        <p:spPr>
          <a:xfrm>
            <a:off x="9333723" y="3839223"/>
            <a:ext cx="25845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dirty="0"/>
              <a:t>Topics of GSI’19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0256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C9247F-49ED-6776-ED44-9C4224E8C7B8}"/>
              </a:ext>
            </a:extLst>
          </p:cNvPr>
          <p:cNvSpPr txBox="1"/>
          <p:nvPr/>
        </p:nvSpPr>
        <p:spPr>
          <a:xfrm>
            <a:off x="1117341" y="228830"/>
            <a:ext cx="609755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Statistics on Non-linear Data</a:t>
            </a:r>
          </a:p>
          <a:p>
            <a:r>
              <a:rPr lang="ja-JP" altLang="en-US" dirty="0"/>
              <a:t>Shape Space</a:t>
            </a:r>
          </a:p>
          <a:p>
            <a:r>
              <a:rPr lang="ja-JP" altLang="en-US" dirty="0"/>
              <a:t>Optimal Transport and Applications </a:t>
            </a:r>
          </a:p>
          <a:p>
            <a:r>
              <a:rPr lang="ja-JP" altLang="en-US" dirty="0"/>
              <a:t>Statistical Manifold &amp; Hessian Information Geometry</a:t>
            </a:r>
          </a:p>
          <a:p>
            <a:r>
              <a:rPr lang="ja-JP" altLang="en-US" dirty="0"/>
              <a:t>Monotone Embedding in Information Geometry</a:t>
            </a:r>
          </a:p>
          <a:p>
            <a:r>
              <a:rPr lang="ja-JP" altLang="en-US" dirty="0"/>
              <a:t>Information Structure in Neuroscience</a:t>
            </a:r>
          </a:p>
          <a:p>
            <a:r>
              <a:rPr lang="ja-JP" altLang="en-US" dirty="0"/>
              <a:t>Geometric Robotics and Tracking</a:t>
            </a:r>
          </a:p>
          <a:p>
            <a:r>
              <a:rPr lang="ja-JP" altLang="en-US" dirty="0"/>
              <a:t>Geometric Mechanics and Robotics</a:t>
            </a:r>
          </a:p>
          <a:p>
            <a:r>
              <a:rPr lang="ja-JP" altLang="en-US" dirty="0"/>
              <a:t>Stochastic Geometric Mechanics and Lie Group Thermodynamics</a:t>
            </a:r>
          </a:p>
          <a:p>
            <a:r>
              <a:rPr lang="ja-JP" altLang="en-US" dirty="0"/>
              <a:t>Probability on Riemannian Manifolds</a:t>
            </a:r>
          </a:p>
          <a:p>
            <a:r>
              <a:rPr lang="ja-JP" altLang="en-US" dirty="0"/>
              <a:t>Divergence Geometry</a:t>
            </a:r>
          </a:p>
          <a:p>
            <a:r>
              <a:rPr lang="ja-JP" altLang="en-US" dirty="0"/>
              <a:t>Non-parametric Information Geometry</a:t>
            </a:r>
          </a:p>
          <a:p>
            <a:r>
              <a:rPr lang="ja-JP" altLang="en-US" dirty="0"/>
              <a:t>Optimization on Manifold</a:t>
            </a:r>
          </a:p>
          <a:p>
            <a:r>
              <a:rPr lang="ja-JP" altLang="en-US" dirty="0"/>
              <a:t>Computational Information Geometry</a:t>
            </a:r>
          </a:p>
          <a:p>
            <a:r>
              <a:rPr lang="ja-JP" altLang="en-US" dirty="0"/>
              <a:t>Probability Density Estimation</a:t>
            </a:r>
          </a:p>
          <a:p>
            <a:r>
              <a:rPr lang="ja-JP" altLang="en-US" dirty="0"/>
              <a:t>Geometry of Tensor-Valued Data</a:t>
            </a:r>
          </a:p>
          <a:p>
            <a:r>
              <a:rPr lang="ja-JP" altLang="en-US" dirty="0"/>
              <a:t>Geodesic Methods with Constraints</a:t>
            </a:r>
          </a:p>
          <a:p>
            <a:r>
              <a:rPr lang="ja-JP" altLang="en-US" dirty="0"/>
              <a:t>Applications of Distance Geometry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84EB2C5-E234-01A8-51B8-527D805C8A64}"/>
              </a:ext>
            </a:extLst>
          </p:cNvPr>
          <p:cNvSpPr txBox="1">
            <a:spLocks/>
          </p:cNvSpPr>
          <p:nvPr/>
        </p:nvSpPr>
        <p:spPr>
          <a:xfrm>
            <a:off x="9333723" y="3839223"/>
            <a:ext cx="25845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dirty="0"/>
              <a:t>Topics of GSI’17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7543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078C45-88DD-22B0-B2DC-199064615325}"/>
              </a:ext>
            </a:extLst>
          </p:cNvPr>
          <p:cNvSpPr txBox="1"/>
          <p:nvPr/>
        </p:nvSpPr>
        <p:spPr>
          <a:xfrm>
            <a:off x="734787" y="287733"/>
            <a:ext cx="894105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Dimension Reduction on Riemannian Manifolds</a:t>
            </a:r>
          </a:p>
          <a:p>
            <a:r>
              <a:rPr lang="ja-JP" altLang="en-US" dirty="0"/>
              <a:t>Optimal Transport</a:t>
            </a:r>
          </a:p>
          <a:p>
            <a:r>
              <a:rPr lang="ja-JP" altLang="en-US" dirty="0"/>
              <a:t>Optimal Transport and Applications in Imagery/Statistics</a:t>
            </a:r>
          </a:p>
          <a:p>
            <a:r>
              <a:rPr lang="ja-JP" altLang="en-US" dirty="0"/>
              <a:t>Shape Space and Diffeomorphic Mappings</a:t>
            </a:r>
          </a:p>
          <a:p>
            <a:r>
              <a:rPr lang="ja-JP" altLang="en-US" dirty="0"/>
              <a:t>Random Geometry and Homology</a:t>
            </a:r>
          </a:p>
          <a:p>
            <a:r>
              <a:rPr lang="ja-JP" altLang="en-US" dirty="0"/>
              <a:t>Hessian Information Geometry</a:t>
            </a:r>
          </a:p>
          <a:p>
            <a:r>
              <a:rPr lang="ja-JP" altLang="en-US" dirty="0"/>
              <a:t>Topological Forms and Information</a:t>
            </a:r>
          </a:p>
          <a:p>
            <a:r>
              <a:rPr lang="ja-JP" altLang="en-US" dirty="0"/>
              <a:t>Information Geometry Optimization</a:t>
            </a:r>
          </a:p>
          <a:p>
            <a:r>
              <a:rPr lang="ja-JP" altLang="en-US" dirty="0"/>
              <a:t>Information Geometry in Image Analysis</a:t>
            </a:r>
          </a:p>
          <a:p>
            <a:r>
              <a:rPr lang="ja-JP" altLang="en-US" dirty="0"/>
              <a:t>Divergence Geometry</a:t>
            </a:r>
          </a:p>
          <a:p>
            <a:r>
              <a:rPr lang="ja-JP" altLang="en-US" dirty="0"/>
              <a:t>Optimization on Manifold</a:t>
            </a:r>
          </a:p>
          <a:p>
            <a:r>
              <a:rPr lang="ja-JP" altLang="en-US" dirty="0"/>
              <a:t>Lie Groups and Geometric Mechanics/Thermodynamics</a:t>
            </a:r>
          </a:p>
          <a:p>
            <a:r>
              <a:rPr lang="ja-JP" altLang="en-US" dirty="0"/>
              <a:t>Computational Information Geometry</a:t>
            </a:r>
          </a:p>
          <a:p>
            <a:r>
              <a:rPr lang="ja-JP" altLang="en-US" dirty="0"/>
              <a:t>Lie Groups: Novel Statistical and Computational Frontiers</a:t>
            </a:r>
          </a:p>
          <a:p>
            <a:r>
              <a:rPr lang="ja-JP" altLang="en-US" dirty="0"/>
              <a:t>Geometry of Time Series and Linear Dynamical Systems</a:t>
            </a:r>
          </a:p>
          <a:p>
            <a:r>
              <a:rPr lang="ja-JP" altLang="en-US" dirty="0"/>
              <a:t>Bayesian and Information Geometry for Inverse Problems</a:t>
            </a:r>
          </a:p>
          <a:p>
            <a:r>
              <a:rPr lang="ja-JP" altLang="en-US" dirty="0"/>
              <a:t>Probability Density Estimation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0C27793-3CEA-5E53-8B08-1FB9E2F9E27F}"/>
              </a:ext>
            </a:extLst>
          </p:cNvPr>
          <p:cNvSpPr txBox="1">
            <a:spLocks/>
          </p:cNvSpPr>
          <p:nvPr/>
        </p:nvSpPr>
        <p:spPr>
          <a:xfrm>
            <a:off x="9333723" y="3839223"/>
            <a:ext cx="25845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dirty="0"/>
              <a:t>Topics of GSI’15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02114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025416-21F4-7F66-BD4D-F8D41E940ACF}"/>
              </a:ext>
            </a:extLst>
          </p:cNvPr>
          <p:cNvSpPr txBox="1"/>
          <p:nvPr/>
        </p:nvSpPr>
        <p:spPr>
          <a:xfrm>
            <a:off x="3048778" y="335846"/>
            <a:ext cx="609755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Geometric Statistics on Manifolds and Lie Groups</a:t>
            </a:r>
          </a:p>
          <a:p>
            <a:r>
              <a:rPr lang="ja-JP" altLang="en-US" dirty="0"/>
              <a:t>Deformations in Shape Spaces</a:t>
            </a:r>
          </a:p>
          <a:p>
            <a:r>
              <a:rPr lang="ja-JP" altLang="en-US" dirty="0"/>
              <a:t>Differential Geometry in Signal Processing</a:t>
            </a:r>
          </a:p>
          <a:p>
            <a:r>
              <a:rPr lang="ja-JP" altLang="en-US" dirty="0"/>
              <a:t>Relational Metric</a:t>
            </a:r>
          </a:p>
          <a:p>
            <a:r>
              <a:rPr lang="ja-JP" altLang="en-US" dirty="0"/>
              <a:t>Discrete Metric Spaces</a:t>
            </a:r>
          </a:p>
          <a:p>
            <a:r>
              <a:rPr lang="ja-JP" altLang="en-US" dirty="0"/>
              <a:t>Computational Information Geometry</a:t>
            </a:r>
          </a:p>
          <a:p>
            <a:r>
              <a:rPr lang="ja-JP" altLang="en-US" dirty="0"/>
              <a:t>Hessian Information Geometry I and II</a:t>
            </a:r>
          </a:p>
          <a:p>
            <a:r>
              <a:rPr lang="ja-JP" altLang="en-US" dirty="0"/>
              <a:t>Computational Aspects of Information Geometry in Statistics</a:t>
            </a:r>
          </a:p>
          <a:p>
            <a:r>
              <a:rPr lang="ja-JP" altLang="en-US" dirty="0"/>
              <a:t>Optimization on Matrix Manifolds</a:t>
            </a:r>
          </a:p>
          <a:p>
            <a:r>
              <a:rPr lang="ja-JP" altLang="en-US" dirty="0"/>
              <a:t>Optimal Transport Theory</a:t>
            </a:r>
          </a:p>
          <a:p>
            <a:r>
              <a:rPr lang="ja-JP" altLang="en-US" dirty="0"/>
              <a:t>Probability on Manifolds</a:t>
            </a:r>
          </a:p>
          <a:p>
            <a:r>
              <a:rPr lang="ja-JP" altLang="en-US" dirty="0"/>
              <a:t>Divergence Geometry and Ancillarity</a:t>
            </a:r>
          </a:p>
          <a:p>
            <a:r>
              <a:rPr lang="ja-JP" altLang="en-US" dirty="0"/>
              <a:t>Entropic Geometry</a:t>
            </a:r>
          </a:p>
          <a:p>
            <a:r>
              <a:rPr lang="ja-JP" altLang="en-US" dirty="0"/>
              <a:t>Tensor-Valued Mathematical Morphology</a:t>
            </a:r>
          </a:p>
          <a:p>
            <a:r>
              <a:rPr lang="ja-JP" altLang="en-US" dirty="0"/>
              <a:t>Machine/Manifold/Topology Learning</a:t>
            </a:r>
          </a:p>
          <a:p>
            <a:r>
              <a:rPr lang="ja-JP" altLang="en-US" dirty="0"/>
              <a:t>Geometry of Audio Processing</a:t>
            </a:r>
          </a:p>
          <a:p>
            <a:r>
              <a:rPr lang="ja-JP" altLang="en-US" dirty="0"/>
              <a:t>Geometry of Inverse Problems</a:t>
            </a:r>
          </a:p>
          <a:p>
            <a:r>
              <a:rPr lang="ja-JP" altLang="en-US" dirty="0"/>
              <a:t>Algebraic/Infinite Dimensional/Banach Information Manifolds</a:t>
            </a:r>
          </a:p>
          <a:p>
            <a:r>
              <a:rPr lang="ja-JP" altLang="en-US" dirty="0"/>
              <a:t>Information Geometry Manifolds</a:t>
            </a:r>
          </a:p>
          <a:p>
            <a:r>
              <a:rPr lang="ja-JP" altLang="en-US" dirty="0"/>
              <a:t>Algorithms on Manifolds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F5EA541-DA05-2813-0447-7BCB733DB698}"/>
              </a:ext>
            </a:extLst>
          </p:cNvPr>
          <p:cNvSpPr txBox="1">
            <a:spLocks/>
          </p:cNvSpPr>
          <p:nvPr/>
        </p:nvSpPr>
        <p:spPr>
          <a:xfrm>
            <a:off x="9333723" y="3839223"/>
            <a:ext cx="25845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dirty="0"/>
              <a:t>Topics of GSI’13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84855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D2343-D372-75B0-5CA7-69F0F1DA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BB787-1BAC-632E-ADEA-0858558F0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224ABD-BBE6-D8AF-6C1D-CF1ABA6A4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094" y="0"/>
            <a:ext cx="4963453" cy="6858000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D7297B6B-50D0-09F3-683E-2A9619A4C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211" y="1824382"/>
            <a:ext cx="2856381" cy="435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081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DF037-6DA8-7428-D00E-0A81C4AAF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6C59E-377F-50DB-95D1-A7C555669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78FB460D-2F05-91C9-DF94-8F7B9D23D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489" y="365125"/>
            <a:ext cx="11212286" cy="6306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8488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BCCDF-FBEB-DB1D-24FB-2DC73937B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0554" y="365125"/>
            <a:ext cx="4113245" cy="1325563"/>
          </a:xfrm>
        </p:spPr>
        <p:txBody>
          <a:bodyPr/>
          <a:lstStyle/>
          <a:p>
            <a:r>
              <a:rPr kumimoji="1" lang="en-US" altLang="ja-JP" dirty="0"/>
              <a:t>Downtown Kyoto city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BB500-8987-AFBB-42E0-ADB564180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122" name="Picture 2" descr="Image">
            <a:extLst>
              <a:ext uri="{FF2B5EF4-FFF2-40B4-BE49-F238E27FC236}">
                <a16:creationId xmlns:a16="http://schemas.microsoft.com/office/drawing/2014/main" id="{781A480C-E206-41B7-FD08-7A3B17E0C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532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28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971EE-D17C-EB83-FDFC-65963EED0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9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GSI’13 (Ecole des mines)</a:t>
            </a:r>
            <a:endParaRPr kumimoji="1" lang="ja-JP" altLang="en-US" dirty="0"/>
          </a:p>
        </p:txBody>
      </p:sp>
      <p:pic>
        <p:nvPicPr>
          <p:cNvPr id="5" name="Content Placeholder 4" descr="A group of people standing in front of a building&#10;&#10;AI-generated content may be incorrect.">
            <a:extLst>
              <a:ext uri="{FF2B5EF4-FFF2-40B4-BE49-F238E27FC236}">
                <a16:creationId xmlns:a16="http://schemas.microsoft.com/office/drawing/2014/main" id="{53A72C3D-D80C-A0E0-7D70-F9ED9C19B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53" y="1325563"/>
            <a:ext cx="7683873" cy="4854947"/>
          </a:xfrm>
        </p:spPr>
      </p:pic>
      <p:pic>
        <p:nvPicPr>
          <p:cNvPr id="7" name="Picture 6" descr="A group of men standing in a room&#10;&#10;AI-generated content may be incorrect.">
            <a:extLst>
              <a:ext uri="{FF2B5EF4-FFF2-40B4-BE49-F238E27FC236}">
                <a16:creationId xmlns:a16="http://schemas.microsoft.com/office/drawing/2014/main" id="{3F1F4137-D662-D0A3-1442-DEC4D1375E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891" y="1689537"/>
            <a:ext cx="3661856" cy="315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80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E3381-4D3A-67A2-C7BC-D7CC98633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GSI’15 (Ecole Polytechnique)</a:t>
            </a:r>
            <a:endParaRPr kumimoji="1" lang="ja-JP" altLang="en-US" dirty="0"/>
          </a:p>
        </p:txBody>
      </p:sp>
      <p:pic>
        <p:nvPicPr>
          <p:cNvPr id="5" name="Content Placeholder 4" descr="A group of people standing in a hallway&#10;&#10;AI-generated content may be incorrect.">
            <a:extLst>
              <a:ext uri="{FF2B5EF4-FFF2-40B4-BE49-F238E27FC236}">
                <a16:creationId xmlns:a16="http://schemas.microsoft.com/office/drawing/2014/main" id="{ABF956CD-3639-7A2F-8D15-15A970363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403" y="1088506"/>
            <a:ext cx="8409532" cy="5608692"/>
          </a:xfrm>
        </p:spPr>
      </p:pic>
    </p:spTree>
    <p:extLst>
      <p:ext uri="{BB962C8B-B14F-4D97-AF65-F5344CB8AC3E}">
        <p14:creationId xmlns:p14="http://schemas.microsoft.com/office/powerpoint/2010/main" val="2683509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31ED-C20A-8057-004C-46BBEEA20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660" y="360719"/>
            <a:ext cx="11543523" cy="64226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Amari, Takeru Matsuda: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Wasserstein Statistics in One-Dimensional Location-Scale Models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. GSI 2021: 499-506</a:t>
            </a:r>
          </a:p>
          <a:p>
            <a:pPr marL="0" indent="0">
              <a:buNone/>
            </a:pPr>
            <a:endParaRPr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Ryo 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Karakida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, 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Information Geometry of Wasserstein Divergence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. GSI 2017: 119-126</a:t>
            </a:r>
          </a:p>
          <a:p>
            <a:pPr marL="0" indent="0">
              <a:buNone/>
            </a:pPr>
            <a:endParaRPr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John Armstrong, 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The </a:t>
            </a:r>
            <a:r>
              <a:rPr lang="en-US" altLang="ja-JP" sz="2000" b="1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Pontryagin</a:t>
            </a: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Forms of Hessian Manifolds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. GSI 2015: 240-247</a:t>
            </a:r>
          </a:p>
          <a:p>
            <a:pPr marL="0" indent="0">
              <a:buNone/>
            </a:pPr>
            <a:endParaRPr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Amari, Nihat Ay: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Standard Divergence in Manifold of Dual Affine Connections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. GSI 2015: 320-325</a:t>
            </a:r>
          </a:p>
          <a:p>
            <a:pPr marL="0" indent="0">
              <a:buNone/>
            </a:pPr>
            <a:endParaRPr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Shun-</a:t>
            </a:r>
            <a:r>
              <a:rPr lang="en-US" altLang="ja-JP" sz="20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ichi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Amari:</a:t>
            </a:r>
          </a:p>
          <a:p>
            <a:pPr marL="0" indent="0">
              <a:buNone/>
            </a:pPr>
            <a:r>
              <a:rPr lang="en-US" altLang="ja-JP" sz="2000" b="1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Information Geometry and Its Applications</a:t>
            </a: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: Survey. GSI 2013: 3</a:t>
            </a:r>
          </a:p>
          <a:p>
            <a:pPr marL="0" indent="0">
              <a:buNone/>
            </a:pPr>
            <a:endParaRPr kumimoji="1" lang="en-US" altLang="ja-JP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But also keynote talk at ETVC 2008@Ecole Polytechnique </a:t>
            </a:r>
            <a:endParaRPr kumimoji="1" lang="ja-JP" altLang="en-US" sz="20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FC102F5-2F5A-B7AA-C983-936D90C13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5365" y="1294636"/>
            <a:ext cx="2494776" cy="2754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stone carving of people and a circle&#10;&#10;AI-generated content may be incorrect.">
            <a:extLst>
              <a:ext uri="{FF2B5EF4-FFF2-40B4-BE49-F238E27FC236}">
                <a16:creationId xmlns:a16="http://schemas.microsoft.com/office/drawing/2014/main" id="{BA5ACAFB-7510-729C-B796-E353ABA82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7564" y="4901013"/>
            <a:ext cx="2494776" cy="166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489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223CC-D9E3-F0A5-467A-DADC1BAF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09" y="365125"/>
            <a:ext cx="10515600" cy="1325563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7E437-A226-F9F1-741B-7CF04F0B3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509" y="1825625"/>
            <a:ext cx="10515600" cy="4351338"/>
          </a:xfrm>
        </p:spPr>
        <p:txBody>
          <a:bodyPr/>
          <a:lstStyle/>
          <a:p>
            <a:endParaRPr kumimoji="1" lang="ja-JP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58F480-7B73-07A8-2B01-938E273DA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918" y="87523"/>
            <a:ext cx="360045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0668CD6-61F0-FF58-D7C9-1EACBFAF3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490" y="87523"/>
            <a:ext cx="358902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8DB4253-D4C0-A26C-CFAF-29A5A0662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7570" y="87523"/>
            <a:ext cx="361061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0C1C37-B571-A78E-CDAD-77009F025F95}"/>
              </a:ext>
            </a:extLst>
          </p:cNvPr>
          <p:cNvSpPr txBox="1"/>
          <p:nvPr/>
        </p:nvSpPr>
        <p:spPr>
          <a:xfrm>
            <a:off x="329838" y="5694847"/>
            <a:ext cx="8866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/>
              <a:t>https://link.springer.com/book/10.1007/978-3-032-03918-7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5F4C54-E667-6534-16EA-15069C41F7CF}"/>
              </a:ext>
            </a:extLst>
          </p:cNvPr>
          <p:cNvSpPr txBox="1"/>
          <p:nvPr/>
        </p:nvSpPr>
        <p:spPr>
          <a:xfrm>
            <a:off x="4301490" y="6075442"/>
            <a:ext cx="8866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/>
              <a:t>https://link.springer.com/book/10.1007/978-3-032-03921-7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CEA81E-A0BC-FA45-1677-8E4151251DC1}"/>
              </a:ext>
            </a:extLst>
          </p:cNvPr>
          <p:cNvSpPr txBox="1"/>
          <p:nvPr/>
        </p:nvSpPr>
        <p:spPr>
          <a:xfrm>
            <a:off x="5402581" y="6488668"/>
            <a:ext cx="8866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/>
              <a:t>https://link.springer.com/book/10.1007/978-3-032-03924-8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1371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0EB13-8696-4EAF-2DEE-8CEF291F7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Proceedings QR code</a:t>
            </a:r>
            <a:endParaRPr kumimoji="1" lang="ja-JP" altLang="en-US" dirty="0"/>
          </a:p>
        </p:txBody>
      </p:sp>
      <p:pic>
        <p:nvPicPr>
          <p:cNvPr id="5" name="Content Placeholder 4" descr="A qr code with a picture of people&#10;&#10;AI-generated content may be incorrect.">
            <a:extLst>
              <a:ext uri="{FF2B5EF4-FFF2-40B4-BE49-F238E27FC236}">
                <a16:creationId xmlns:a16="http://schemas.microsoft.com/office/drawing/2014/main" id="{F80C9187-5F07-CEAC-2839-BFCCC5C65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58784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f8e20e6-048a-4bad-a26b-318dd1cd4d47}" enabled="1" method="Privileged" siteId="{66c65d8a-9158-4521-a2d8-664963db48e4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935</Words>
  <Application>Microsoft Office PowerPoint</Application>
  <PresentationFormat>Widescreen</PresentationFormat>
  <Paragraphs>111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 Unicode MS</vt:lpstr>
      <vt:lpstr>游ゴシック</vt:lpstr>
      <vt:lpstr>游ゴシック Light</vt:lpstr>
      <vt:lpstr>Arial</vt:lpstr>
      <vt:lpstr>Office Theme</vt:lpstr>
      <vt:lpstr>PowerPoint Presentation</vt:lpstr>
      <vt:lpstr>PowerPoint Presentation</vt:lpstr>
      <vt:lpstr>PowerPoint Presentation</vt:lpstr>
      <vt:lpstr>Downtown Kyoto city</vt:lpstr>
      <vt:lpstr>GSI’13 (Ecole des mines)</vt:lpstr>
      <vt:lpstr>GSI’15 (Ecole Polytechnique)</vt:lpstr>
      <vt:lpstr>PowerPoint Presentation</vt:lpstr>
      <vt:lpstr>PowerPoint Presentation</vt:lpstr>
      <vt:lpstr>Proceedings QR code</vt:lpstr>
      <vt:lpstr>Topics of GSI’25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Nielsen, Frank (Sony CSL)</dc:creator>
  <cp:lastModifiedBy>Nielsen, Frank (Sony CSL)</cp:lastModifiedBy>
  <cp:revision>7</cp:revision>
  <dcterms:created xsi:type="dcterms:W3CDTF">2025-10-21T03:33:23Z</dcterms:created>
  <dcterms:modified xsi:type="dcterms:W3CDTF">2025-10-22T08:25:17Z</dcterms:modified>
</cp:coreProperties>
</file>

<file path=docProps/thumbnail.jpeg>
</file>